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7" r:id="rId2"/>
    <p:sldId id="259" r:id="rId3"/>
    <p:sldId id="260" r:id="rId4"/>
    <p:sldId id="261" r:id="rId5"/>
    <p:sldId id="310" r:id="rId6"/>
    <p:sldId id="316" r:id="rId7"/>
    <p:sldId id="312" r:id="rId8"/>
    <p:sldId id="313" r:id="rId9"/>
    <p:sldId id="311" r:id="rId10"/>
    <p:sldId id="314" r:id="rId11"/>
    <p:sldId id="263" r:id="rId12"/>
    <p:sldId id="265" r:id="rId13"/>
    <p:sldId id="293" r:id="rId14"/>
    <p:sldId id="294" r:id="rId15"/>
    <p:sldId id="295" r:id="rId16"/>
    <p:sldId id="267" r:id="rId17"/>
    <p:sldId id="317" r:id="rId18"/>
    <p:sldId id="269" r:id="rId19"/>
    <p:sldId id="315" r:id="rId20"/>
    <p:sldId id="318" r:id="rId21"/>
    <p:sldId id="319" r:id="rId22"/>
    <p:sldId id="320" r:id="rId23"/>
    <p:sldId id="321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4A7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91" autoAdjust="0"/>
    <p:restoredTop sz="85167" autoAdjust="0"/>
  </p:normalViewPr>
  <p:slideViewPr>
    <p:cSldViewPr snapToGrid="0" showGuides="1">
      <p:cViewPr varScale="1">
        <p:scale>
          <a:sx n="94" d="100"/>
          <a:sy n="94" d="100"/>
        </p:scale>
        <p:origin x="186" y="42"/>
      </p:cViewPr>
      <p:guideLst>
        <p:guide orient="horz" pos="222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01BD9-4243-4367-977C-650CCA5948FB}" type="datetimeFigureOut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CFBAA-4F33-4BF6-B348-50D59E4A3B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本文主要任务是多模态的医学图像分割，在这过程中用了深度证据融合的方法量化不确定性，学习可靠性，进而进行多模态融合。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最初设计是要代替</a:t>
            </a:r>
            <a:r>
              <a:rPr lang="en-US" altLang="zh-CN" dirty="0" err="1"/>
              <a:t>softmax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论文介绍了</a:t>
            </a:r>
            <a:r>
              <a:rPr lang="en-US" altLang="zh-CN" dirty="0"/>
              <a:t>U-Net</a:t>
            </a:r>
            <a:r>
              <a:rPr lang="zh-CN" altLang="en-US" dirty="0"/>
              <a:t>网络，但是后期做实验时有</a:t>
            </a:r>
            <a:r>
              <a:rPr lang="en-US" altLang="zh-CN" sz="1200" dirty="0" err="1">
                <a:latin typeface="+mn-ea"/>
                <a:cs typeface="+mn-ea"/>
              </a:rPr>
              <a:t>nnU</a:t>
            </a:r>
            <a:r>
              <a:rPr lang="en-US" altLang="zh-CN" sz="1200" dirty="0">
                <a:latin typeface="+mn-ea"/>
                <a:cs typeface="+mn-ea"/>
              </a:rPr>
              <a:t>-Net</a:t>
            </a:r>
            <a:r>
              <a:rPr lang="zh-CN" altLang="en-US" sz="1200" dirty="0">
                <a:latin typeface="+mn-ea"/>
                <a:cs typeface="+mn-ea"/>
              </a:rPr>
              <a:t>和</a:t>
            </a:r>
            <a:r>
              <a:rPr lang="en-US" altLang="zh-CN" sz="1200" dirty="0" err="1">
                <a:latin typeface="+mn-ea"/>
                <a:cs typeface="+mn-ea"/>
              </a:rPr>
              <a:t>nnFormer</a:t>
            </a:r>
            <a:r>
              <a:rPr lang="zh-CN" altLang="en-US" sz="1200" dirty="0">
                <a:latin typeface="+mn-ea"/>
                <a:cs typeface="+mn-ea"/>
              </a:rPr>
              <a:t>作为骨干做对比。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DB4FD-9DA6-D2E6-4BAD-8C8503A97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C73361-97E1-3E5B-C806-127A3EC752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603708C-0323-2B39-C866-12773EA7E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前面三个指标是为了评价不确定性，最后是评价分割性能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A1B524-33DD-50A0-E49A-AB9B224205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042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越拟合对角线校准性能越好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作者本科毕业于浙江工业大学之后出国攻读硕士和博士，最近在法国的一个很有名的研究所工作，研究方向是信任函数，</a:t>
            </a:r>
            <a:r>
              <a:rPr lang="en-US" altLang="zh-CN" dirty="0"/>
              <a:t>DS</a:t>
            </a:r>
            <a:r>
              <a:rPr lang="zh-CN" altLang="en-US" dirty="0"/>
              <a:t>证据理论和数据融合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8C276-11C2-757D-D42C-B0E16E717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9A17BE9-7959-379B-0C1C-D6169DCC9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A75277-7800-AE1B-AB5A-955E30F95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CC9A73-812C-DC43-6DF2-16DBEB42E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3994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AF85C-CAF1-0573-9F69-40FF56A9E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D6DD22-A7B5-8A24-3046-4FA42DFA4F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7D408E8-6B5E-DE89-DD60-F70E38B26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8A6BD5-7D50-9FAB-273A-FA3A9E091D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373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27EAC-0106-7D9A-F1AC-94A5AB63A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475FE0-5AEB-A4B2-A377-7980C8D6EC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D8A8038-828F-D817-69F1-F4F06E2EC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BFB551-5CEB-9585-23EE-470D87CF6E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140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8C4D2-E0B9-B59D-B32C-35477E406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7200518-A3DE-A8B0-BE07-18F135CD5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AEE1FCF-DB21-0EBD-2F73-A53AA9700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048297-AE94-96D8-6549-5FB2BFD67A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335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对于分类，一般假设标签来自于分类分布，对于回归，一般假设标签来自于正态分布，但是这种建模方式获得的概率和模型的置信度不是一回事，比如说训练猫狗分类，最后得到的概率之和为</a:t>
            </a:r>
            <a:r>
              <a:rPr lang="en-US" altLang="zh-CN" dirty="0"/>
              <a:t>1</a:t>
            </a:r>
            <a:r>
              <a:rPr lang="zh-CN" altLang="en-US" dirty="0"/>
              <a:t>，但是输入船的图片，模型仍会输出这张图是猫或者狗的概率，之和仍为</a:t>
            </a:r>
            <a:r>
              <a:rPr lang="en-US" altLang="zh-CN" dirty="0"/>
              <a:t>1</a:t>
            </a:r>
            <a:r>
              <a:rPr lang="zh-CN" altLang="en-US" dirty="0"/>
              <a:t>，这种情况下输出就会非常不可靠。</a:t>
            </a:r>
            <a:endParaRPr lang="en-US" altLang="zh-CN" dirty="0"/>
          </a:p>
          <a:p>
            <a:r>
              <a:rPr lang="zh-CN" altLang="en-US" dirty="0"/>
              <a:t>概率模型就是给定数据</a:t>
            </a:r>
            <a:r>
              <a:rPr lang="en-US" altLang="zh-CN" dirty="0"/>
              <a:t>x</a:t>
            </a:r>
            <a:r>
              <a:rPr lang="zh-CN" altLang="en-US" dirty="0"/>
              <a:t>和标签</a:t>
            </a:r>
            <a:r>
              <a:rPr lang="en-US" altLang="zh-CN" dirty="0"/>
              <a:t>y</a:t>
            </a:r>
            <a:r>
              <a:rPr lang="zh-CN" altLang="en-US" dirty="0"/>
              <a:t>，学习从</a:t>
            </a:r>
            <a:r>
              <a:rPr lang="en-US" altLang="zh-CN" dirty="0"/>
              <a:t>x</a:t>
            </a:r>
            <a:r>
              <a:rPr lang="zh-CN" altLang="en-US" dirty="0"/>
              <a:t>到</a:t>
            </a:r>
            <a:r>
              <a:rPr lang="en-US" altLang="zh-CN" dirty="0"/>
              <a:t>y</a:t>
            </a:r>
            <a:r>
              <a:rPr lang="zh-CN" altLang="en-US" dirty="0"/>
              <a:t>的映射，当给定新的</a:t>
            </a:r>
            <a:r>
              <a:rPr lang="en-US" altLang="zh-CN" dirty="0"/>
              <a:t>x</a:t>
            </a:r>
            <a:r>
              <a:rPr lang="zh-CN" altLang="en-US" dirty="0"/>
              <a:t>预测时，输出对应的</a:t>
            </a:r>
            <a:r>
              <a:rPr lang="en-US" altLang="zh-CN" dirty="0"/>
              <a:t>y</a:t>
            </a:r>
            <a:r>
              <a:rPr lang="zh-CN" altLang="en-US" dirty="0"/>
              <a:t>期望，其方差就是不确定性，即模型对自己做出的预测的信任程度，我们希望得到方差，方式就有</a:t>
            </a:r>
            <a:r>
              <a:rPr lang="zh-CN" altLang="en-US" sz="1200" dirty="0"/>
              <a:t>贝叶斯，抽样技术，</a:t>
            </a:r>
            <a:r>
              <a:rPr lang="en-US" altLang="zh-CN" sz="1200" dirty="0"/>
              <a:t>dropout</a:t>
            </a:r>
            <a:r>
              <a:rPr lang="zh-CN" altLang="en-US" sz="1200" dirty="0"/>
              <a:t>，深度集成这些技术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本论文不用概率的方法做决策，用证据来确定模态的可靠性即学习概率分布的分布，做决策。证据理论可以表示预测输出的不确定性，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M(A)</a:t>
            </a:r>
            <a:r>
              <a:rPr lang="zh-CN" altLang="en-US" dirty="0"/>
              <a:t>表示对</a:t>
            </a:r>
            <a:r>
              <a:rPr lang="en-US" altLang="zh-CN" dirty="0"/>
              <a:t>A</a:t>
            </a:r>
            <a:r>
              <a:rPr lang="zh-CN" altLang="en-US" dirty="0"/>
              <a:t>集合所有子集分配的信任度，质量函数</a:t>
            </a:r>
            <a:r>
              <a:rPr lang="en-US" altLang="zh-CN" dirty="0"/>
              <a:t>m(A)</a:t>
            </a:r>
            <a:r>
              <a:rPr lang="zh-CN" altLang="en-US" dirty="0"/>
              <a:t>所分配的结果不是概率，是对</a:t>
            </a:r>
            <a:r>
              <a:rPr lang="en-US" altLang="zh-CN" dirty="0"/>
              <a:t>A</a:t>
            </a:r>
            <a:r>
              <a:rPr lang="zh-CN" altLang="en-US" dirty="0"/>
              <a:t>的精确信任度，比如说</a:t>
            </a:r>
            <a:r>
              <a:rPr lang="en-US" altLang="zh-CN" dirty="0"/>
              <a:t>m(</a:t>
            </a:r>
            <a:r>
              <a:rPr lang="zh-CN" altLang="en-US" dirty="0"/>
              <a:t>患病，不患病</a:t>
            </a:r>
            <a:r>
              <a:rPr lang="en-US" altLang="zh-CN" dirty="0"/>
              <a:t>)</a:t>
            </a:r>
            <a:r>
              <a:rPr lang="zh-CN" altLang="en-US" dirty="0"/>
              <a:t>表示患者患病或者不患病信任度</a:t>
            </a:r>
            <a:r>
              <a:rPr lang="en-US" altLang="zh-CN" dirty="0"/>
              <a:t>,</a:t>
            </a:r>
            <a:r>
              <a:rPr lang="zh-CN" altLang="en-US" dirty="0"/>
              <a:t>表示知道患病或者不患病的精确信任度是</a:t>
            </a:r>
            <a:r>
              <a:rPr lang="en-US" altLang="zh-CN" dirty="0"/>
              <a:t>0.2</a:t>
            </a:r>
            <a:r>
              <a:rPr lang="zh-CN" altLang="en-US" dirty="0"/>
              <a:t>，即信任这件事的概率是</a:t>
            </a:r>
            <a:r>
              <a:rPr lang="en-US" altLang="zh-CN" dirty="0"/>
              <a:t>0.2</a:t>
            </a:r>
            <a:r>
              <a:rPr lang="zh-CN" altLang="en-US" dirty="0"/>
              <a:t>，但是不知道分给谁，不是患病就是不患病，但是基于现有的知识不知道该如何分配而已，如果有三个事件，红黄蓝，</a:t>
            </a:r>
            <a:r>
              <a:rPr lang="en-US" altLang="zh-CN" dirty="0"/>
              <a:t>m(</a:t>
            </a:r>
            <a:r>
              <a:rPr lang="zh-CN" altLang="en-US" dirty="0"/>
              <a:t>红，黄</a:t>
            </a:r>
            <a:r>
              <a:rPr lang="en-US" altLang="zh-CN" dirty="0"/>
              <a:t>)</a:t>
            </a:r>
            <a:r>
              <a:rPr lang="zh-CN" altLang="en-US" dirty="0"/>
              <a:t>的值是比</a:t>
            </a:r>
            <a:r>
              <a:rPr lang="en-US" altLang="zh-CN" dirty="0"/>
              <a:t>m(</a:t>
            </a:r>
            <a:r>
              <a:rPr lang="zh-CN" altLang="en-US" dirty="0"/>
              <a:t>红，黄，蓝</a:t>
            </a:r>
            <a:r>
              <a:rPr lang="en-US" altLang="zh-CN" dirty="0"/>
              <a:t>)</a:t>
            </a:r>
            <a:r>
              <a:rPr lang="zh-CN" altLang="en-US" dirty="0"/>
              <a:t>小。</a:t>
            </a:r>
            <a:r>
              <a:rPr lang="en-US" altLang="zh-CN" dirty="0"/>
              <a:t>Bel</a:t>
            </a:r>
            <a:r>
              <a:rPr lang="zh-CN" altLang="en-US" dirty="0"/>
              <a:t>表示</a:t>
            </a:r>
            <a:r>
              <a:rPr lang="en-US" altLang="zh-CN" dirty="0"/>
              <a:t>A</a:t>
            </a:r>
            <a:r>
              <a:rPr lang="zh-CN" altLang="en-US" dirty="0"/>
              <a:t>为真的信任度，相当于信任下限，</a:t>
            </a:r>
            <a:r>
              <a:rPr lang="en-US" altLang="zh-CN" dirty="0"/>
              <a:t>Pel</a:t>
            </a:r>
            <a:r>
              <a:rPr lang="zh-CN" altLang="en-US" dirty="0"/>
              <a:t>表示</a:t>
            </a:r>
            <a:r>
              <a:rPr lang="en-US" altLang="zh-CN" dirty="0"/>
              <a:t>A</a:t>
            </a:r>
            <a:r>
              <a:rPr lang="zh-CN" altLang="en-US" dirty="0"/>
              <a:t>非假的信任度，即信任上限。相减即为既不信任</a:t>
            </a:r>
            <a:r>
              <a:rPr lang="en-US" altLang="zh-CN" dirty="0"/>
              <a:t>A</a:t>
            </a:r>
            <a:r>
              <a:rPr lang="zh-CN" altLang="en-US" dirty="0"/>
              <a:t>是真的也不信任</a:t>
            </a:r>
            <a:r>
              <a:rPr lang="en-US" altLang="zh-CN" dirty="0"/>
              <a:t>A</a:t>
            </a:r>
            <a:r>
              <a:rPr lang="zh-CN" altLang="en-US" dirty="0"/>
              <a:t>是不是假的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A4616-AAA5-798C-5BB4-C0894401A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8B069C-BC45-92BB-DFAE-70C9ED50F8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4BDFF15-5821-ABC9-8F49-B3DA8E098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Bel</a:t>
            </a:r>
            <a:r>
              <a:rPr lang="zh-CN" altLang="en-US" dirty="0"/>
              <a:t>表示</a:t>
            </a:r>
            <a:r>
              <a:rPr lang="en-US" altLang="zh-CN" dirty="0"/>
              <a:t>A</a:t>
            </a:r>
            <a:r>
              <a:rPr lang="zh-CN" altLang="en-US" dirty="0"/>
              <a:t>为真的信任度，相当于信任下限，</a:t>
            </a:r>
            <a:r>
              <a:rPr lang="en-US" altLang="zh-CN" dirty="0"/>
              <a:t>Pel</a:t>
            </a:r>
            <a:r>
              <a:rPr lang="zh-CN" altLang="en-US" dirty="0"/>
              <a:t>表示</a:t>
            </a:r>
            <a:r>
              <a:rPr lang="en-US" altLang="zh-CN" dirty="0"/>
              <a:t>A</a:t>
            </a:r>
            <a:r>
              <a:rPr lang="zh-CN" altLang="en-US" dirty="0"/>
              <a:t>非假的信任度，即信任上限。相减即为既不信任</a:t>
            </a:r>
            <a:r>
              <a:rPr lang="en-US" altLang="zh-CN" dirty="0"/>
              <a:t>A</a:t>
            </a:r>
            <a:r>
              <a:rPr lang="zh-CN" altLang="en-US" dirty="0"/>
              <a:t>是真的也不信任</a:t>
            </a:r>
            <a:r>
              <a:rPr lang="en-US" altLang="zh-CN" dirty="0"/>
              <a:t>A</a:t>
            </a:r>
            <a:r>
              <a:rPr lang="zh-CN" altLang="en-US" dirty="0"/>
              <a:t>是不是假的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372A6C-AC76-3FB6-1518-DCD2BA3702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459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也可以通过质量函数</a:t>
            </a:r>
            <a:r>
              <a:rPr lang="en-US" altLang="zh-CN" dirty="0"/>
              <a:t>m(A)</a:t>
            </a:r>
            <a:r>
              <a:rPr lang="zh-CN" altLang="en-US" dirty="0"/>
              <a:t>做决策不过有个缺点就是计算量大，本文用简单的方式来作决策即通过归一化单例的似然性（轮廓函数）计算概率分布，用于决策。折扣操作将质量函数转换为较弱，信息量较少的函数，空质量函数是所有的信任度都分配给了整个识别框架，没有分配给任何的子集，是一种极端情况。在实际应用中不需要计算整个质量函数，只需计算决策需要的相关轮廓函数就够了，即公式</a:t>
            </a:r>
            <a:r>
              <a:rPr lang="en-US" altLang="zh-CN" dirty="0"/>
              <a:t>6</a:t>
            </a:r>
            <a:r>
              <a:rPr lang="zh-CN" altLang="en-US" dirty="0"/>
              <a:t>，因为只需要在线性时间计算而不是指数时间内计算。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0C721-00F0-49A5-8986-DFDB39C600B4}" type="datetimeFigureOut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4.xml"/><Relationship Id="rId7" Type="http://schemas.openxmlformats.org/officeDocument/2006/relationships/image" Target="../media/image4.png"/><Relationship Id="rId12" Type="http://schemas.openxmlformats.org/officeDocument/2006/relationships/image" Target="../media/image26.wmf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3.png"/><Relationship Id="rId11" Type="http://schemas.openxmlformats.org/officeDocument/2006/relationships/oleObject" Target="../embeddings/oleObject4.bin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w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3.png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4.wmf"/><Relationship Id="rId5" Type="http://schemas.openxmlformats.org/officeDocument/2006/relationships/image" Target="../media/image40.png"/><Relationship Id="rId10" Type="http://schemas.openxmlformats.org/officeDocument/2006/relationships/oleObject" Target="../embeddings/oleObject7.bin"/><Relationship Id="rId4" Type="http://schemas.openxmlformats.org/officeDocument/2006/relationships/image" Target="../media/image4.png"/><Relationship Id="rId9" Type="http://schemas.openxmlformats.org/officeDocument/2006/relationships/image" Target="../media/image4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8.wmf"/><Relationship Id="rId5" Type="http://schemas.openxmlformats.org/officeDocument/2006/relationships/image" Target="../media/image4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3.png"/><Relationship Id="rId9" Type="http://schemas.openxmlformats.org/officeDocument/2006/relationships/image" Target="../media/image1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11085" cy="68579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880915" y="0"/>
            <a:ext cx="31108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191706" y="153527"/>
            <a:ext cx="2123437" cy="2123436"/>
          </a:xfrm>
          <a:prstGeom prst="ellipse">
            <a:avLst/>
          </a:prstGeom>
          <a:gradFill flip="none" rotWithShape="1">
            <a:gsLst>
              <a:gs pos="0">
                <a:srgbClr val="BFBFBF"/>
              </a:gs>
              <a:gs pos="52000">
                <a:srgbClr val="FFFFFF"/>
              </a:gs>
              <a:gs pos="100000">
                <a:srgbClr val="0070C0">
                  <a:tint val="0"/>
                </a:srgbClr>
              </a:gs>
            </a:gsLst>
            <a:lin ang="2700000" scaled="1"/>
            <a:tileRect/>
          </a:gradFill>
          <a:ln w="73025" cap="flat" cmpd="sng" algn="ctr">
            <a:solidFill>
              <a:srgbClr val="F2F2F2"/>
            </a:solidFill>
            <a:prstDash val="solid"/>
          </a:ln>
          <a:effectLst>
            <a:outerShdw blurRad="190500" dist="254000" dir="2699985" rotWithShape="0">
              <a:scrgbClr r="0" g="0" b="0">
                <a:alpha val="23000"/>
              </a:scrgbClr>
            </a:outerShdw>
          </a:effectLst>
        </p:spPr>
        <p:txBody>
          <a:bodyPr rtlCol="0" anchor="ctr"/>
          <a:lstStyle/>
          <a:p>
            <a:pPr algn="ctr" defTabSz="1088390">
              <a:defRPr/>
            </a:pPr>
            <a:endParaRPr lang="zh-CN" altLang="en-US" sz="3200" kern="0">
              <a:solidFill>
                <a:srgbClr val="000000"/>
              </a:solidFill>
              <a:latin typeface="Impact" panose="020B0806030902050204"/>
              <a:ea typeface="方正姚体" panose="02010601030101010101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66" y="271986"/>
            <a:ext cx="2005547" cy="2005547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7157085" y="5055870"/>
            <a:ext cx="5071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来源：</a:t>
            </a:r>
            <a:r>
              <a:rPr lang="en-US" altLang="zh-CN" sz="2400" dirty="0"/>
              <a:t>Information Fusion 2025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05" y="2465070"/>
            <a:ext cx="11101070" cy="24720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7890" y="264160"/>
            <a:ext cx="52025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证据神经网络（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ENN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20" name="TextBox 7"/>
          <p:cNvSpPr txBox="1"/>
          <p:nvPr>
            <p:custDataLst>
              <p:tags r:id="rId1"/>
            </p:custDataLst>
          </p:nvPr>
        </p:nvSpPr>
        <p:spPr>
          <a:xfrm>
            <a:off x="313055" y="1051560"/>
            <a:ext cx="49739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spcBef>
                <a:spcPts val="2000"/>
              </a:spcBef>
              <a:buNone/>
            </a:pPr>
            <a:r>
              <a:rPr lang="en-US" altLang="zh-CN" sz="2400" dirty="0">
                <a:sym typeface="+mn-ea"/>
              </a:rPr>
              <a:t>1</a:t>
            </a:r>
            <a:r>
              <a:rPr lang="zh-CN" altLang="en-US" sz="2400" dirty="0">
                <a:sym typeface="+mn-ea"/>
              </a:rPr>
              <a:t>，计算输入向量</a:t>
            </a:r>
            <a:r>
              <a:rPr lang="en-US" altLang="zh-CN" sz="2400" dirty="0">
                <a:sym typeface="+mn-ea"/>
              </a:rPr>
              <a:t>X</a:t>
            </a:r>
            <a:r>
              <a:rPr lang="zh-CN" altLang="en-US" sz="2400" dirty="0">
                <a:sym typeface="+mn-ea"/>
              </a:rPr>
              <a:t>和原型</a:t>
            </a:r>
            <a:r>
              <a:rPr lang="en-US" altLang="zh-CN" sz="2400" dirty="0">
                <a:sym typeface="+mn-ea"/>
              </a:rPr>
              <a:t>P</a:t>
            </a:r>
            <a:r>
              <a:rPr lang="zh-CN" altLang="en-US" sz="2400" dirty="0">
                <a:sym typeface="+mn-ea"/>
              </a:rPr>
              <a:t>之间相似度。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7010" y="1051560"/>
            <a:ext cx="6708775" cy="35096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7934" y="1534298"/>
            <a:ext cx="3400425" cy="6477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rcRect b="47726"/>
          <a:stretch>
            <a:fillRect/>
          </a:stretch>
        </p:blipFill>
        <p:spPr>
          <a:xfrm>
            <a:off x="930274" y="2898055"/>
            <a:ext cx="4239895" cy="5473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547944" y="3456870"/>
            <a:ext cx="236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原型</a:t>
            </a:r>
            <a:r>
              <a:rPr lang="en-US" altLang="zh-CN" dirty="0" err="1"/>
              <a:t>i</a:t>
            </a:r>
            <a:r>
              <a:rPr lang="zh-CN" altLang="en-US" dirty="0"/>
              <a:t>对类</a:t>
            </a:r>
            <a:r>
              <a:rPr lang="en-US" altLang="zh-CN" dirty="0"/>
              <a:t>k</a:t>
            </a:r>
            <a:r>
              <a:rPr lang="zh-CN" altLang="en-US" dirty="0"/>
              <a:t>的隶属度</a:t>
            </a:r>
          </a:p>
        </p:txBody>
      </p:sp>
      <p:graphicFrame>
        <p:nvGraphicFramePr>
          <p:cNvPr id="17" name="对象 1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152925"/>
              </p:ext>
            </p:extLst>
          </p:nvPr>
        </p:nvGraphicFramePr>
        <p:xfrm>
          <a:off x="1230526" y="4657690"/>
          <a:ext cx="2208710" cy="763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698500" imgH="241300" progId="Equation.KSEE3">
                  <p:embed/>
                </p:oleObj>
              </mc:Choice>
              <mc:Fallback>
                <p:oleObj r:id="rId11" imgW="698500" imgH="2413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30526" y="4657690"/>
                        <a:ext cx="2208710" cy="763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直接箭头连接符 18"/>
          <p:cNvCxnSpPr>
            <a:cxnSpLocks/>
          </p:cNvCxnSpPr>
          <p:nvPr/>
        </p:nvCxnSpPr>
        <p:spPr>
          <a:xfrm flipH="1" flipV="1">
            <a:off x="2473656" y="3391252"/>
            <a:ext cx="194480" cy="249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TextBox 7">
            <a:extLst>
              <a:ext uri="{FF2B5EF4-FFF2-40B4-BE49-F238E27FC236}">
                <a16:creationId xmlns:a16="http://schemas.microsoft.com/office/drawing/2014/main" id="{81A1655B-7D49-A901-9568-9F98FA150F4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02636" y="2357253"/>
            <a:ext cx="4973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spcBef>
                <a:spcPts val="2000"/>
              </a:spcBef>
              <a:buNone/>
            </a:pPr>
            <a:r>
              <a:rPr lang="en-US" altLang="zh-CN" sz="2400" dirty="0">
                <a:sym typeface="+mn-ea"/>
              </a:rPr>
              <a:t>2</a:t>
            </a:r>
            <a:r>
              <a:rPr lang="zh-CN" altLang="en-US" sz="2400" dirty="0">
                <a:sym typeface="+mn-ea"/>
              </a:rPr>
              <a:t>，计算代表每个原型证据的质量函数。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1AAFF55A-C87E-5530-FA79-2475910DDE3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02636" y="4020770"/>
            <a:ext cx="497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spcBef>
                <a:spcPts val="2000"/>
              </a:spcBef>
              <a:buNone/>
            </a:pPr>
            <a:r>
              <a:rPr lang="en-US" altLang="zh-CN" sz="2400" dirty="0">
                <a:sym typeface="+mn-ea"/>
              </a:rPr>
              <a:t>3</a:t>
            </a:r>
            <a:r>
              <a:rPr lang="zh-CN" altLang="en-US" sz="2400" dirty="0">
                <a:sym typeface="+mn-ea"/>
              </a:rPr>
              <a:t>，用</a:t>
            </a:r>
            <a:r>
              <a:rPr lang="en-US" altLang="zh-CN" sz="2400" dirty="0">
                <a:sym typeface="+mn-ea"/>
              </a:rPr>
              <a:t>Dempster-Shafer</a:t>
            </a:r>
            <a:r>
              <a:rPr lang="zh-CN" altLang="en-US" sz="2400" dirty="0">
                <a:sym typeface="+mn-ea"/>
              </a:rPr>
              <a:t>规则组合证据。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" y="1051560"/>
            <a:ext cx="11978709" cy="54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特征提取模块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24" name="文本框 23"/>
          <p:cNvSpPr txBox="1"/>
          <p:nvPr>
            <p:custDataLst>
              <p:tags r:id="rId1"/>
            </p:custDataLst>
          </p:nvPr>
        </p:nvSpPr>
        <p:spPr>
          <a:xfrm>
            <a:off x="2338070" y="5746115"/>
            <a:ext cx="7578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  <a:cs typeface="+mn-ea"/>
              </a:rPr>
              <a:t>（</a:t>
            </a:r>
            <a:r>
              <a:rPr lang="en-US" altLang="zh-CN" sz="2400" dirty="0">
                <a:latin typeface="+mn-ea"/>
                <a:cs typeface="+mn-ea"/>
              </a:rPr>
              <a:t>1</a:t>
            </a:r>
            <a:r>
              <a:rPr lang="zh-CN" altLang="en-US" sz="2400" dirty="0">
                <a:latin typeface="+mn-ea"/>
                <a:cs typeface="+mn-ea"/>
              </a:rPr>
              <a:t>）特征提取模块（</a:t>
            </a:r>
            <a:r>
              <a:rPr lang="en-US" altLang="zh-CN" sz="2400" dirty="0">
                <a:latin typeface="+mn-ea"/>
                <a:cs typeface="+mn-ea"/>
              </a:rPr>
              <a:t>FE</a:t>
            </a:r>
            <a:r>
              <a:rPr lang="zh-CN" altLang="en-US" sz="2400" dirty="0">
                <a:latin typeface="+mn-ea"/>
                <a:cs typeface="+mn-ea"/>
              </a:rPr>
              <a:t>）：</a:t>
            </a:r>
            <a:r>
              <a:rPr lang="en-US" altLang="zh-CN" sz="2400" dirty="0">
                <a:latin typeface="+mn-ea"/>
                <a:cs typeface="+mn-ea"/>
              </a:rPr>
              <a:t>U-</a:t>
            </a:r>
            <a:r>
              <a:rPr lang="en-US" altLang="zh-CN" sz="2400" dirty="0" err="1">
                <a:latin typeface="+mn-ea"/>
                <a:cs typeface="+mn-ea"/>
              </a:rPr>
              <a:t>Net,nnU</a:t>
            </a:r>
            <a:r>
              <a:rPr lang="en-US" altLang="zh-CN" sz="2400" dirty="0">
                <a:latin typeface="+mn-ea"/>
                <a:cs typeface="+mn-ea"/>
              </a:rPr>
              <a:t>-</a:t>
            </a:r>
            <a:r>
              <a:rPr lang="en-US" altLang="zh-CN" sz="2400" dirty="0" err="1">
                <a:latin typeface="+mn-ea"/>
                <a:cs typeface="+mn-ea"/>
              </a:rPr>
              <a:t>Net,nnFormer</a:t>
            </a:r>
            <a:endParaRPr lang="en-US" altLang="zh-CN" sz="2400" dirty="0">
              <a:latin typeface="+mn-ea"/>
              <a:cs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750" y="887095"/>
            <a:ext cx="8888730" cy="4662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7890" y="264160"/>
            <a:ext cx="46596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证据映射模块（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24" name="文本框 23"/>
          <p:cNvSpPr txBox="1"/>
          <p:nvPr>
            <p:custDataLst>
              <p:tags r:id="rId1"/>
            </p:custDataLst>
          </p:nvPr>
        </p:nvSpPr>
        <p:spPr>
          <a:xfrm>
            <a:off x="443230" y="1304925"/>
            <a:ext cx="67151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基于</a:t>
            </a:r>
            <a:r>
              <a:rPr lang="en-US" altLang="zh-CN" sz="2400" dirty="0">
                <a:sym typeface="+mn-ea"/>
              </a:rPr>
              <a:t>ENN</a:t>
            </a:r>
            <a:r>
              <a:rPr lang="zh-CN" altLang="en-US" sz="2400" dirty="0">
                <a:sym typeface="+mn-ea"/>
              </a:rPr>
              <a:t>结构，原型</a:t>
            </a:r>
            <a:r>
              <a:rPr lang="en-US" altLang="zh-CN" sz="2400" dirty="0">
                <a:sym typeface="+mn-ea"/>
              </a:rPr>
              <a:t>P</a:t>
            </a:r>
            <a:r>
              <a:rPr lang="zh-CN" altLang="en-US" sz="2400" dirty="0">
                <a:sym typeface="+mn-ea"/>
              </a:rPr>
              <a:t>是从模态</a:t>
            </a:r>
            <a:r>
              <a:rPr lang="en-US" altLang="zh-CN" sz="2400" dirty="0">
                <a:sym typeface="+mn-ea"/>
              </a:rPr>
              <a:t>t</a:t>
            </a:r>
            <a:r>
              <a:rPr lang="zh-CN" altLang="en-US" sz="2400" dirty="0">
                <a:sym typeface="+mn-ea"/>
              </a:rPr>
              <a:t>图像中提取的</a:t>
            </a:r>
            <a:r>
              <a:rPr lang="en-US" altLang="zh-CN" sz="2400" dirty="0">
                <a:sym typeface="+mn-ea"/>
              </a:rPr>
              <a:t>H</a:t>
            </a:r>
            <a:r>
              <a:rPr lang="zh-CN" altLang="en-US" sz="2400" dirty="0">
                <a:sym typeface="+mn-ea"/>
              </a:rPr>
              <a:t>维向量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2960" y="3619500"/>
            <a:ext cx="4982845" cy="2610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325" y="826770"/>
            <a:ext cx="4983480" cy="26073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2450" y="1917700"/>
            <a:ext cx="2767330" cy="5162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rcRect b="41970"/>
          <a:stretch/>
        </p:blipFill>
        <p:spPr>
          <a:xfrm>
            <a:off x="1814512" y="2747645"/>
            <a:ext cx="3396615" cy="5162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0398" y="3489960"/>
            <a:ext cx="4337050" cy="74041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4512" y="4456430"/>
            <a:ext cx="2321560" cy="68834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70280" y="5542915"/>
            <a:ext cx="5596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对于每个体素</a:t>
            </a:r>
            <a:r>
              <a:rPr lang="en-US" altLang="zh-CN" dirty="0"/>
              <a:t>n</a:t>
            </a:r>
            <a:r>
              <a:rPr lang="zh-CN" altLang="en-US" dirty="0"/>
              <a:t>和模态</a:t>
            </a:r>
            <a:r>
              <a:rPr lang="en-US" altLang="zh-CN" dirty="0"/>
              <a:t>t,                   </a:t>
            </a:r>
            <a:r>
              <a:rPr lang="zh-CN" altLang="en-US" dirty="0"/>
              <a:t>是分割不确定性度量</a:t>
            </a:r>
          </a:p>
        </p:txBody>
      </p:sp>
      <p:graphicFrame>
        <p:nvGraphicFramePr>
          <p:cNvPr id="18" name="对象 1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512820" y="5542915"/>
          <a:ext cx="729615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444500" imgH="241300" progId="Equation.KSEE3">
                  <p:embed/>
                </p:oleObj>
              </mc:Choice>
              <mc:Fallback>
                <p:oleObj r:id="rId12" imgW="444500" imgH="2413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512820" y="5542915"/>
                        <a:ext cx="729615" cy="39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7890" y="264160"/>
            <a:ext cx="6285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多模态证据融合模块（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MMEF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rcRect l="1219" t="4539"/>
          <a:stretch>
            <a:fillRect/>
          </a:stretch>
        </p:blipFill>
        <p:spPr>
          <a:xfrm>
            <a:off x="6096000" y="942340"/>
            <a:ext cx="5710555" cy="51549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9285" y="1427480"/>
            <a:ext cx="5130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，通过折扣操作计算轮廓函数：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320" y="1873250"/>
            <a:ext cx="4757420" cy="54356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320" y="2416810"/>
            <a:ext cx="4756785" cy="56388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08685" y="3223578"/>
            <a:ext cx="324642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模态</a:t>
            </a:r>
            <a:r>
              <a:rPr lang="en-US" altLang="zh-CN" dirty="0"/>
              <a:t>t</a:t>
            </a:r>
            <a:r>
              <a:rPr lang="zh-CN" altLang="en-US" dirty="0"/>
              <a:t>可靠性系数向量，表示我们相信</a:t>
            </a:r>
            <a:r>
              <a:rPr lang="en-US" altLang="zh-CN" dirty="0"/>
              <a:t>t</a:t>
            </a:r>
            <a:r>
              <a:rPr lang="zh-CN" altLang="en-US" dirty="0"/>
              <a:t>是可靠的程度</a:t>
            </a:r>
          </a:p>
        </p:txBody>
      </p:sp>
      <p:cxnSp>
        <p:nvCxnSpPr>
          <p:cNvPr id="23" name="直接箭头连接符 22"/>
          <p:cNvCxnSpPr>
            <a:cxnSpLocks/>
          </p:cNvCxnSpPr>
          <p:nvPr/>
        </p:nvCxnSpPr>
        <p:spPr>
          <a:xfrm flipV="1">
            <a:off x="2554605" y="3025667"/>
            <a:ext cx="0" cy="2156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685" y="4098482"/>
            <a:ext cx="4064000" cy="85015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29285" y="5015537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</a:t>
            </a:r>
            <a:r>
              <a:rPr lang="zh-CN" altLang="en-US" sz="2400" dirty="0"/>
              <a:t>，体素</a:t>
            </a:r>
            <a:r>
              <a:rPr lang="en-US" altLang="zh-CN" sz="2400" dirty="0"/>
              <a:t>n</a:t>
            </a:r>
            <a:r>
              <a:rPr lang="zh-CN" altLang="en-US" sz="2400" dirty="0"/>
              <a:t>的预测概率分布：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634" y="5544108"/>
            <a:ext cx="4857501" cy="653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损失函数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17295" y="13442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两部分组成：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320" y="1147445"/>
            <a:ext cx="2606040" cy="6076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3035" y="2301875"/>
            <a:ext cx="4266565" cy="10077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3035" y="3597275"/>
            <a:ext cx="4251960" cy="9550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13130" y="2666365"/>
            <a:ext cx="2850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量化单独模态分割性能的</a:t>
            </a:r>
            <a:r>
              <a:rPr lang="en-US" altLang="zh-CN"/>
              <a:t>Dice</a:t>
            </a:r>
            <a:r>
              <a:rPr lang="zh-CN" altLang="en-US"/>
              <a:t>损失：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343900" y="2621280"/>
            <a:ext cx="3682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当体素</a:t>
            </a:r>
            <a:r>
              <a:rPr lang="en-US" altLang="zh-CN" dirty="0"/>
              <a:t>n</a:t>
            </a:r>
            <a:r>
              <a:rPr lang="zh-CN" altLang="en-US" dirty="0"/>
              <a:t>属于类别</a:t>
            </a:r>
            <a:r>
              <a:rPr lang="en-US" altLang="zh-CN" dirty="0"/>
              <a:t>        </a:t>
            </a:r>
            <a:r>
              <a:rPr lang="zh-CN" altLang="en-US" dirty="0"/>
              <a:t>时，</a:t>
            </a:r>
            <a:r>
              <a:rPr lang="en-US" altLang="zh-CN" dirty="0"/>
              <a:t>     </a:t>
            </a:r>
            <a:r>
              <a:rPr lang="zh-CN" altLang="en-US" dirty="0"/>
              <a:t>等于</a:t>
            </a:r>
            <a:r>
              <a:rPr lang="en-US" altLang="zh-CN" dirty="0"/>
              <a:t>1</a:t>
            </a:r>
            <a:r>
              <a:rPr lang="zh-CN" altLang="en-US" dirty="0"/>
              <a:t>；其他情况为</a:t>
            </a:r>
            <a:r>
              <a:rPr lang="en-US" altLang="zh-CN" dirty="0"/>
              <a:t>0.</a:t>
            </a:r>
          </a:p>
        </p:txBody>
      </p:sp>
      <p:graphicFrame>
        <p:nvGraphicFramePr>
          <p:cNvPr id="17" name="对象 1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220325" y="2632075"/>
          <a:ext cx="311785" cy="402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77165" imgH="228600" progId="Equation.KSEE3">
                  <p:embed/>
                </p:oleObj>
              </mc:Choice>
              <mc:Fallback>
                <p:oleObj r:id="rId8" imgW="177165" imgH="228600" progId="Equation.KSEE3">
                  <p:embed/>
                  <p:pic>
                    <p:nvPicPr>
                      <p:cNvPr id="0" name="图片 409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220325" y="2632075"/>
                        <a:ext cx="311785" cy="402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876280" y="2596515"/>
          <a:ext cx="46228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241300" imgH="228600" progId="Equation.KSEE3">
                  <p:embed/>
                </p:oleObj>
              </mc:Choice>
              <mc:Fallback>
                <p:oleObj r:id="rId10" imgW="241300" imgH="228600" progId="Equation.KSEE3">
                  <p:embed/>
                  <p:pic>
                    <p:nvPicPr>
                      <p:cNvPr id="0" name="图片 409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876280" y="2596515"/>
                        <a:ext cx="46228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913130" y="3885565"/>
            <a:ext cx="2850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量化模态融合后分割性能的</a:t>
            </a:r>
            <a:r>
              <a:rPr lang="en-US" altLang="zh-CN" dirty="0"/>
              <a:t>Dice</a:t>
            </a:r>
            <a:r>
              <a:rPr lang="zh-CN" altLang="en-US" dirty="0"/>
              <a:t>损失：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784215" y="5042535"/>
            <a:ext cx="2763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体素</a:t>
            </a:r>
            <a:r>
              <a:rPr lang="en-US" altLang="zh-CN"/>
              <a:t>n</a:t>
            </a:r>
            <a:r>
              <a:rPr lang="zh-CN" altLang="en-US"/>
              <a:t>处的预测概率分布</a:t>
            </a:r>
          </a:p>
        </p:txBody>
      </p:sp>
      <p:cxnSp>
        <p:nvCxnSpPr>
          <p:cNvPr id="21" name="直接箭头连接符 20"/>
          <p:cNvCxnSpPr/>
          <p:nvPr/>
        </p:nvCxnSpPr>
        <p:spPr>
          <a:xfrm flipH="1" flipV="1">
            <a:off x="6771005" y="4530725"/>
            <a:ext cx="98425" cy="4749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6395" y="117221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/>
              <a:t>数据集：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095500" y="1569720"/>
            <a:ext cx="63760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dirty="0"/>
              <a:t>PET-CT</a:t>
            </a:r>
            <a:r>
              <a:rPr lang="zh-CN" altLang="en-US" dirty="0"/>
              <a:t>淋巴瘤数据集。模态：</a:t>
            </a:r>
            <a:r>
              <a:rPr lang="en-US" altLang="zh-CN" dirty="0"/>
              <a:t>PET,CT</a:t>
            </a:r>
            <a:r>
              <a:rPr lang="zh-CN" altLang="en-US" dirty="0"/>
              <a:t>。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dirty="0">
                <a:sym typeface="+mn-ea"/>
              </a:rPr>
              <a:t>BraTS2021</a:t>
            </a:r>
            <a:r>
              <a:rPr lang="zh-CN" altLang="en-US" dirty="0">
                <a:sym typeface="+mn-ea"/>
              </a:rPr>
              <a:t>脑肿瘤挑战数据集。模态：</a:t>
            </a:r>
            <a:r>
              <a:rPr lang="en-US" altLang="zh-CN" dirty="0">
                <a:sym typeface="+mn-ea"/>
              </a:rPr>
              <a:t>FLAIR, T1 Gd, T1, T2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/>
          </a:p>
          <a:p>
            <a:pPr indent="0">
              <a:buFont typeface="Wingdings" panose="05000000000000000000" charset="0"/>
              <a:buNone/>
            </a:pP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5C39541-6B98-31B4-663D-1D0980FB7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600" y="2334122"/>
            <a:ext cx="2057200" cy="413263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DCBB0A6-1010-0DF2-605D-BB7E6C19A385}"/>
              </a:ext>
            </a:extLst>
          </p:cNvPr>
          <p:cNvSpPr txBox="1"/>
          <p:nvPr/>
        </p:nvSpPr>
        <p:spPr>
          <a:xfrm>
            <a:off x="1682376" y="3059668"/>
            <a:ext cx="629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PET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95AB891-A159-F703-4F56-12F7BCD7D415}"/>
              </a:ext>
            </a:extLst>
          </p:cNvPr>
          <p:cNvSpPr txBox="1"/>
          <p:nvPr/>
        </p:nvSpPr>
        <p:spPr>
          <a:xfrm>
            <a:off x="1780888" y="5103614"/>
            <a:ext cx="629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CT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6010561-8374-60A7-7988-3D3C2316F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989" y="2382313"/>
            <a:ext cx="3482532" cy="174511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779D189-B41D-3165-6C8B-C48BD0A1F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195" y="4498277"/>
            <a:ext cx="3548121" cy="1872041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A9431EE0-505D-895D-8617-81496B18E93F}"/>
              </a:ext>
            </a:extLst>
          </p:cNvPr>
          <p:cNvSpPr txBox="1"/>
          <p:nvPr/>
        </p:nvSpPr>
        <p:spPr>
          <a:xfrm>
            <a:off x="6525260" y="4079240"/>
            <a:ext cx="779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ym typeface="+mn-ea"/>
              </a:rPr>
              <a:t>FLAIR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B0081D0-14A6-2E0D-0EA7-54466B179875}"/>
              </a:ext>
            </a:extLst>
          </p:cNvPr>
          <p:cNvSpPr txBox="1"/>
          <p:nvPr/>
        </p:nvSpPr>
        <p:spPr>
          <a:xfrm>
            <a:off x="8406612" y="4104092"/>
            <a:ext cx="779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ym typeface="+mn-ea"/>
              </a:rPr>
              <a:t>T1Gd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EF744E4-1478-EF53-6C93-9CCAC8AE5EFB}"/>
              </a:ext>
            </a:extLst>
          </p:cNvPr>
          <p:cNvSpPr txBox="1"/>
          <p:nvPr/>
        </p:nvSpPr>
        <p:spPr>
          <a:xfrm>
            <a:off x="6609343" y="6370318"/>
            <a:ext cx="779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ym typeface="+mn-ea"/>
              </a:rPr>
              <a:t>T1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9EEBC97-412C-D3EA-A1B3-4AACA8DB4D61}"/>
              </a:ext>
            </a:extLst>
          </p:cNvPr>
          <p:cNvSpPr txBox="1"/>
          <p:nvPr/>
        </p:nvSpPr>
        <p:spPr>
          <a:xfrm>
            <a:off x="8471535" y="6370318"/>
            <a:ext cx="779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ym typeface="+mn-ea"/>
              </a:rPr>
              <a:t>T2</a:t>
            </a:r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59C452B-CAC1-C304-71EA-083D2BE15F70}"/>
              </a:ext>
            </a:extLst>
          </p:cNvPr>
          <p:cNvSpPr/>
          <p:nvPr/>
        </p:nvSpPr>
        <p:spPr>
          <a:xfrm>
            <a:off x="7099738" y="3384331"/>
            <a:ext cx="451945" cy="457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3FAFEA0-5DDA-65C9-5F21-C9FF13FB6D99}"/>
              </a:ext>
            </a:extLst>
          </p:cNvPr>
          <p:cNvSpPr/>
          <p:nvPr/>
        </p:nvSpPr>
        <p:spPr>
          <a:xfrm>
            <a:off x="8859927" y="3389586"/>
            <a:ext cx="451945" cy="457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539941C-A04A-A7F6-3768-93E7D6359F25}"/>
              </a:ext>
            </a:extLst>
          </p:cNvPr>
          <p:cNvSpPr/>
          <p:nvPr/>
        </p:nvSpPr>
        <p:spPr>
          <a:xfrm>
            <a:off x="7099738" y="5602202"/>
            <a:ext cx="451945" cy="457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540170D-C69F-78C2-4803-36285BB5E8A1}"/>
              </a:ext>
            </a:extLst>
          </p:cNvPr>
          <p:cNvSpPr/>
          <p:nvPr/>
        </p:nvSpPr>
        <p:spPr>
          <a:xfrm>
            <a:off x="8859927" y="5703156"/>
            <a:ext cx="451945" cy="457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45AF5-A995-5A9F-FB03-4F7C49B36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306D4B-7FA2-2868-6CD4-5668B94C377B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59E9DA83-2E21-5F09-0EDE-2E3D209DB0D8}"/>
              </a:ext>
            </a:extLst>
          </p:cNvPr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8C8280-CD16-7E0F-1A31-0CBBE944C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18BE2BA7-4A2C-1DAA-5C55-BFBB1720D8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429E75E5-3955-7AD7-2855-7FA6E3DC092F}"/>
              </a:ext>
            </a:extLst>
          </p:cNvPr>
          <p:cNvSpPr txBox="1"/>
          <p:nvPr/>
        </p:nvSpPr>
        <p:spPr>
          <a:xfrm>
            <a:off x="1411275" y="1780815"/>
            <a:ext cx="21361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>
                <a:sym typeface="+mn-ea"/>
              </a:rPr>
              <a:t>评价指标：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1BC53D-67BD-511A-6BDB-1D274D70B8C8}"/>
              </a:ext>
            </a:extLst>
          </p:cNvPr>
          <p:cNvSpPr txBox="1"/>
          <p:nvPr/>
        </p:nvSpPr>
        <p:spPr>
          <a:xfrm>
            <a:off x="1707185" y="22723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+mj-ea"/>
              <a:buNone/>
            </a:pP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zh-CN"/>
              <a:t>Brier</a:t>
            </a:r>
            <a:r>
              <a:rPr lang="zh-CN" altLang="en-US"/>
              <a:t>评分：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4F384E-ABCB-BCF8-9485-A1BD1252A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7415" y="2213885"/>
            <a:ext cx="1608455" cy="5149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F5ECD1-E502-258C-4935-7AF835907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5465" y="2981737"/>
            <a:ext cx="3107055" cy="5638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674B52-02DD-D497-35A6-2F1C2B04F6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070" y="4380642"/>
            <a:ext cx="1647825" cy="3867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81FC53-6A35-05C9-2E04-2F3B2BCEBC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1895" y="4319682"/>
            <a:ext cx="1740535" cy="4330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1AD2920-C309-DE56-4B0A-C459FC69E3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4070" y="3858672"/>
            <a:ext cx="2662555" cy="5219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B7CF58A-08BA-5BFF-80C7-7FFEA5F5B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5738" y="5015007"/>
            <a:ext cx="2359422" cy="62049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1F3A7CD-E498-9A9B-A637-C4D56164C562}"/>
              </a:ext>
            </a:extLst>
          </p:cNvPr>
          <p:cNvSpPr txBox="1"/>
          <p:nvPr/>
        </p:nvSpPr>
        <p:spPr>
          <a:xfrm>
            <a:off x="1707185" y="3076352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+mj-ea"/>
              <a:buNone/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）负对数似然（</a:t>
            </a:r>
            <a:r>
              <a:rPr lang="en-US" altLang="zh-CN"/>
              <a:t>NLL</a:t>
            </a:r>
            <a:r>
              <a:rPr lang="zh-CN" altLang="en-US"/>
              <a:t>）：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6EAD6F-AAEC-2463-AC2C-42750EC91DA5}"/>
              </a:ext>
            </a:extLst>
          </p:cNvPr>
          <p:cNvSpPr txBox="1"/>
          <p:nvPr/>
        </p:nvSpPr>
        <p:spPr>
          <a:xfrm>
            <a:off x="1707185" y="3987577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+mj-ea"/>
              <a:buNone/>
            </a:pPr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）预期校准误差（</a:t>
            </a:r>
            <a:r>
              <a:rPr lang="en-US" altLang="zh-CN"/>
              <a:t>ECE</a:t>
            </a:r>
            <a:r>
              <a:rPr lang="zh-CN" altLang="en-US"/>
              <a:t>）：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5238F84-A136-8426-A8A5-5901FEBAFE16}"/>
              </a:ext>
            </a:extLst>
          </p:cNvPr>
          <p:cNvSpPr txBox="1"/>
          <p:nvPr/>
        </p:nvSpPr>
        <p:spPr>
          <a:xfrm>
            <a:off x="1791573" y="50606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+mj-ea"/>
              <a:buNone/>
            </a:pPr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）分割准确性（</a:t>
            </a:r>
            <a:r>
              <a:rPr lang="en-US" altLang="zh-CN"/>
              <a:t>Dice</a:t>
            </a:r>
            <a:r>
              <a:rPr lang="zh-CN" altLang="en-US"/>
              <a:t>）：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A03509F-8BE3-19C8-6236-8D597C594472}"/>
              </a:ext>
            </a:extLst>
          </p:cNvPr>
          <p:cNvSpPr txBox="1"/>
          <p:nvPr/>
        </p:nvSpPr>
        <p:spPr>
          <a:xfrm>
            <a:off x="3509315" y="1613175"/>
            <a:ext cx="2365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体素</a:t>
            </a:r>
            <a:r>
              <a:rPr lang="en-US" altLang="zh-CN"/>
              <a:t>n</a:t>
            </a:r>
            <a:r>
              <a:rPr lang="zh-CN" altLang="en-US"/>
              <a:t>处的预测概率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8945DBE-7A59-92E8-0CBC-AA7D18FB5D83}"/>
              </a:ext>
            </a:extLst>
          </p:cNvPr>
          <p:cNvSpPr txBox="1"/>
          <p:nvPr/>
        </p:nvSpPr>
        <p:spPr>
          <a:xfrm>
            <a:off x="5714035" y="2064660"/>
            <a:ext cx="1737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体素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处的真值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B9513E4-BB0C-1CB5-D5CA-8A6853FEEA86}"/>
              </a:ext>
            </a:extLst>
          </p:cNvPr>
          <p:cNvCxnSpPr/>
          <p:nvPr/>
        </p:nvCxnSpPr>
        <p:spPr>
          <a:xfrm flipH="1">
            <a:off x="4496105" y="1924960"/>
            <a:ext cx="30480" cy="5213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9959736-7C4F-522A-E079-661518CF20A9}"/>
              </a:ext>
            </a:extLst>
          </p:cNvPr>
          <p:cNvCxnSpPr/>
          <p:nvPr/>
        </p:nvCxnSpPr>
        <p:spPr>
          <a:xfrm flipH="1">
            <a:off x="4867580" y="2296435"/>
            <a:ext cx="888365" cy="1346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FF56FDB-AD69-192C-0A4D-1E9690F46EB0}"/>
              </a:ext>
            </a:extLst>
          </p:cNvPr>
          <p:cNvSpPr txBox="1"/>
          <p:nvPr/>
        </p:nvSpPr>
        <p:spPr>
          <a:xfrm>
            <a:off x="8022894" y="3545934"/>
            <a:ext cx="4204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输出归一方差离散化得到的等间距面元</a:t>
            </a:r>
            <a:endParaRPr lang="en-US" altLang="zh-CN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E4B848B-D44A-10E3-7F1B-55C173A4038D}"/>
              </a:ext>
            </a:extLst>
          </p:cNvPr>
          <p:cNvCxnSpPr>
            <a:cxnSpLocks/>
          </p:cNvCxnSpPr>
          <p:nvPr/>
        </p:nvCxnSpPr>
        <p:spPr>
          <a:xfrm flipH="1">
            <a:off x="7053885" y="3771042"/>
            <a:ext cx="969010" cy="2863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58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7890" y="264160"/>
            <a:ext cx="48977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PET-CT淋巴瘤数据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18235" y="1091565"/>
            <a:ext cx="3314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dirty="0"/>
              <a:t>分割不确定性和准确性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891" y="1644332"/>
            <a:ext cx="9472218" cy="20300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9570" y="3674427"/>
            <a:ext cx="5582920" cy="2955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7890" y="264160"/>
            <a:ext cx="48977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PET-CT淋巴瘤数据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18235" y="1091565"/>
            <a:ext cx="3314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可靠性系数分析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579" y="1744842"/>
            <a:ext cx="6597645" cy="16231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15" y="3827145"/>
            <a:ext cx="11067939" cy="18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40" y="1133475"/>
            <a:ext cx="8208645" cy="4304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0485" y="1133475"/>
            <a:ext cx="2910205" cy="4304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576B2-11ED-41CA-89A1-549268E44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DB0E995-98A2-FE9C-D373-EA44AABFB808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5ACC3C4B-4513-69D2-86CE-F44C5A33B88B}"/>
              </a:ext>
            </a:extLst>
          </p:cNvPr>
          <p:cNvSpPr txBox="1"/>
          <p:nvPr/>
        </p:nvSpPr>
        <p:spPr>
          <a:xfrm>
            <a:off x="2167890" y="264160"/>
            <a:ext cx="48977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BraTS2021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分割数据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A90E5D-0ADB-ED38-1E51-B975AFE4B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0A73633-24AE-C930-6D71-EA6327D0B1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D6756F3-A9E7-65FA-49DB-2625E1338123}"/>
              </a:ext>
            </a:extLst>
          </p:cNvPr>
          <p:cNvSpPr txBox="1"/>
          <p:nvPr/>
        </p:nvSpPr>
        <p:spPr>
          <a:xfrm>
            <a:off x="996949" y="1224417"/>
            <a:ext cx="3314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dirty="0"/>
              <a:t>分割不确定性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78E593A-7DD2-56C9-4358-65A3FEBB1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520" y="1592717"/>
            <a:ext cx="7559040" cy="30916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CD024C-B06B-3A44-E723-03CA7D2FD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8521" y="4684415"/>
            <a:ext cx="7559040" cy="148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0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8939D-0611-6FF6-CD5D-106088DD7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FB3C472-18A7-7D2A-1626-75330023B3C7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48476B8-E71E-108B-A9DF-277909CDBC26}"/>
              </a:ext>
            </a:extLst>
          </p:cNvPr>
          <p:cNvSpPr txBox="1"/>
          <p:nvPr/>
        </p:nvSpPr>
        <p:spPr>
          <a:xfrm>
            <a:off x="2167890" y="264160"/>
            <a:ext cx="48977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BraTS2021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分割数据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46D59C-FF7C-092E-5FFD-84D3CD1FE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2D1682C-CA9E-6209-5058-BA5FE1F6DB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1177497-418E-7ECE-0F48-8280EDCE7E55}"/>
              </a:ext>
            </a:extLst>
          </p:cNvPr>
          <p:cNvSpPr txBox="1"/>
          <p:nvPr/>
        </p:nvSpPr>
        <p:spPr>
          <a:xfrm>
            <a:off x="996949" y="1224417"/>
            <a:ext cx="3314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dirty="0"/>
              <a:t>分割准确性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85F8E2-2361-18F7-2557-DD423C872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056" y="1697621"/>
            <a:ext cx="7916619" cy="31792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73D331-74B9-D65A-FA2C-724F59A11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4055" y="4876888"/>
            <a:ext cx="8066868" cy="155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7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73EEA-189C-68F8-6259-C8CEFE295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1BE365D-7440-DF25-4F79-65F575026239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9E28B8B-9147-E6FA-100F-79C5258983F7}"/>
              </a:ext>
            </a:extLst>
          </p:cNvPr>
          <p:cNvSpPr txBox="1"/>
          <p:nvPr/>
        </p:nvSpPr>
        <p:spPr>
          <a:xfrm>
            <a:off x="2167890" y="264160"/>
            <a:ext cx="48977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BraTS2021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分割数据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608F17-152D-BFCC-B06C-8CC08B96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869557A-C291-1A13-35C3-087F9AC1B5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8B0C9EC-33D0-BBA7-DE03-2A2F4A9CEAD5}"/>
              </a:ext>
            </a:extLst>
          </p:cNvPr>
          <p:cNvSpPr txBox="1"/>
          <p:nvPr/>
        </p:nvSpPr>
        <p:spPr>
          <a:xfrm>
            <a:off x="996949" y="1224417"/>
            <a:ext cx="3314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dirty="0"/>
              <a:t>特殊情况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C083E3-C6C5-6B5F-FDCD-4469223F5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356" y="940675"/>
            <a:ext cx="7090443" cy="585148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F38983F-E94F-F9AC-E1F4-89F85FC80F11}"/>
              </a:ext>
            </a:extLst>
          </p:cNvPr>
          <p:cNvSpPr/>
          <p:nvPr/>
        </p:nvSpPr>
        <p:spPr>
          <a:xfrm>
            <a:off x="7065645" y="827045"/>
            <a:ext cx="1190231" cy="60013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3C1E45F-74C6-1A3B-1835-9DACA6C7B8C7}"/>
              </a:ext>
            </a:extLst>
          </p:cNvPr>
          <p:cNvSpPr txBox="1"/>
          <p:nvPr/>
        </p:nvSpPr>
        <p:spPr>
          <a:xfrm>
            <a:off x="9544444" y="2131848"/>
            <a:ext cx="264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nnFormer</a:t>
            </a:r>
            <a:r>
              <a:rPr lang="zh-CN" altLang="en-US" dirty="0"/>
              <a:t>硬融合策略不能减轻噪声信息的影响。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008CD78-85AD-42C6-91D4-1FEAF8963969}"/>
              </a:ext>
            </a:extLst>
          </p:cNvPr>
          <p:cNvSpPr txBox="1"/>
          <p:nvPr/>
        </p:nvSpPr>
        <p:spPr>
          <a:xfrm>
            <a:off x="9544444" y="3105834"/>
            <a:ext cx="2647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本文通过适当的加权和组合来自不同模态的信息能够提高分割精度。</a:t>
            </a:r>
          </a:p>
        </p:txBody>
      </p:sp>
    </p:spTree>
    <p:extLst>
      <p:ext uri="{BB962C8B-B14F-4D97-AF65-F5344CB8AC3E}">
        <p14:creationId xmlns:p14="http://schemas.microsoft.com/office/powerpoint/2010/main" val="399594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6FC74-2FCB-E7E1-76BD-B61FFDCE8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5A05FE7-1121-969A-1A0C-A62E4C80F988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6B21243-FC71-910F-A14F-CE61854742C3}"/>
              </a:ext>
            </a:extLst>
          </p:cNvPr>
          <p:cNvSpPr txBox="1"/>
          <p:nvPr/>
        </p:nvSpPr>
        <p:spPr>
          <a:xfrm>
            <a:off x="2167890" y="264160"/>
            <a:ext cx="48977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BraTS2021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分割数据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64D82D-B9FF-2131-7075-D7B00C16E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765A3AE-1943-77A9-6DE9-3D60F356A3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D841F24-9309-6FB7-9D54-C7B324B25194}"/>
              </a:ext>
            </a:extLst>
          </p:cNvPr>
          <p:cNvSpPr txBox="1"/>
          <p:nvPr/>
        </p:nvSpPr>
        <p:spPr>
          <a:xfrm>
            <a:off x="996949" y="1224417"/>
            <a:ext cx="3314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dirty="0"/>
              <a:t>模态可靠性系数分析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E21D76-B3FA-6226-A104-B72EA53A8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4840" y="1765271"/>
            <a:ext cx="8941549" cy="451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11" name="TextBox 7"/>
          <p:cNvSpPr txBox="1"/>
          <p:nvPr>
            <p:custDataLst>
              <p:tags r:id="rId1"/>
            </p:custDataLst>
          </p:nvPr>
        </p:nvSpPr>
        <p:spPr>
          <a:xfrm>
            <a:off x="887730" y="1272423"/>
            <a:ext cx="48387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400" b="1" dirty="0"/>
              <a:t>传统融合策略</a:t>
            </a:r>
            <a:r>
              <a:rPr lang="zh-CN" altLang="en-US" sz="2400" dirty="0"/>
              <a:t>：</a:t>
            </a:r>
          </a:p>
          <a:p>
            <a:pPr marL="342900" indent="-342900" fontAlgn="auto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可解释性弱</a:t>
            </a:r>
          </a:p>
          <a:p>
            <a:pPr marL="342900" indent="-342900" fontAlgn="auto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难以量化决策的不确定性</a:t>
            </a:r>
          </a:p>
          <a:p>
            <a:pPr marL="342900" indent="-342900" fontAlgn="auto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将不同模态视为同样可靠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5252720" y="1272423"/>
            <a:ext cx="6939280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400" b="1" dirty="0"/>
              <a:t>早期量化不确定性方法</a:t>
            </a:r>
            <a:r>
              <a:rPr lang="zh-CN" altLang="en-US" sz="2400" dirty="0"/>
              <a:t>（贝叶斯，抽样技术，</a:t>
            </a:r>
            <a:r>
              <a:rPr lang="en-US" altLang="zh-CN" sz="2400" dirty="0"/>
              <a:t>dropout</a:t>
            </a:r>
            <a:r>
              <a:rPr lang="zh-CN" altLang="en-US" sz="2400" dirty="0"/>
              <a:t>，深度集成）：</a:t>
            </a:r>
          </a:p>
          <a:p>
            <a:pPr marL="342900" indent="-342900" fontAlgn="auto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依赖于概率模型，对基础数据分布的假设</a:t>
            </a:r>
          </a:p>
          <a:p>
            <a:pPr marL="342900" indent="-342900" fontAlgn="auto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严重依赖于计算近似，可能缺乏严格的理论依据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D64139-2F53-3A8C-4344-F55EA4D816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010" y="3778376"/>
            <a:ext cx="10605761" cy="227303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283871F-B90E-5414-0D61-5DFBE609CAD6}"/>
              </a:ext>
            </a:extLst>
          </p:cNvPr>
          <p:cNvSpPr/>
          <p:nvPr/>
        </p:nvSpPr>
        <p:spPr>
          <a:xfrm>
            <a:off x="1050010" y="4566920"/>
            <a:ext cx="10605761" cy="701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10" name="TextBox 7"/>
          <p:cNvSpPr txBox="1"/>
          <p:nvPr>
            <p:custDataLst>
              <p:tags r:id="rId1"/>
            </p:custDataLst>
          </p:nvPr>
        </p:nvSpPr>
        <p:spPr>
          <a:xfrm>
            <a:off x="1050283" y="1041678"/>
            <a:ext cx="988466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/>
                </a:solidFill>
                <a:sym typeface="+mn-ea"/>
              </a:rPr>
              <a:t>结合Dempster-Shafer证据理论和深度学习进行医学图像分割。</a:t>
            </a:r>
          </a:p>
        </p:txBody>
      </p:sp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1461770" y="1736725"/>
            <a:ext cx="8737600" cy="2691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ym typeface="+mn-ea"/>
              </a:rPr>
              <a:t>（</a:t>
            </a:r>
            <a:r>
              <a:rPr lang="en-US" altLang="zh-CN" sz="2400" dirty="0">
                <a:sym typeface="+mn-ea"/>
              </a:rPr>
              <a:t>1</a:t>
            </a:r>
            <a:r>
              <a:rPr lang="zh-CN" altLang="en-US" sz="2400" dirty="0">
                <a:sym typeface="+mn-ea"/>
              </a:rPr>
              <a:t>）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深度神经网络提取特征。</a:t>
            </a:r>
          </a:p>
          <a:p>
            <a:pPr indent="457200" fontAlgn="auto"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）将特征映射到</a:t>
            </a:r>
            <a:r>
              <a:rPr lang="zh-CN" altLang="en-US" sz="2400" dirty="0">
                <a:sym typeface="+mn-ea"/>
              </a:rPr>
              <a:t>Dempster-Shafer质量函数，Dempster-Shafer质量函数描述了每个体素每个模态的证据。</a:t>
            </a:r>
          </a:p>
          <a:p>
            <a:pPr indent="457200" fontAlgn="auto"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ym typeface="+mn-ea"/>
              </a:rPr>
              <a:t>（</a:t>
            </a:r>
            <a:r>
              <a:rPr lang="en-US" altLang="zh-CN" sz="2400" dirty="0">
                <a:sym typeface="+mn-ea"/>
              </a:rPr>
              <a:t>3</a:t>
            </a:r>
            <a:r>
              <a:rPr lang="zh-CN" altLang="en-US" sz="2400" dirty="0">
                <a:sym typeface="+mn-ea"/>
              </a:rPr>
              <a:t>）通过上下文折扣操作修正质量函数，利用学习到的系数量化每个信息源相对于每个类的可靠性。</a:t>
            </a:r>
          </a:p>
          <a:p>
            <a:pPr indent="457200" fontAlgn="auto"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ym typeface="+mn-ea"/>
              </a:rPr>
              <a:t>（</a:t>
            </a:r>
            <a:r>
              <a:rPr lang="en-US" altLang="zh-CN" sz="2400" dirty="0">
                <a:sym typeface="+mn-ea"/>
              </a:rPr>
              <a:t>4</a:t>
            </a:r>
            <a:r>
              <a:rPr lang="zh-CN" altLang="en-US" sz="2400" dirty="0">
                <a:sym typeface="+mn-ea"/>
              </a:rPr>
              <a:t>）用Dempster规则对各个模态的折扣证据进行合并。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6675" y="4382135"/>
            <a:ext cx="6310630" cy="2372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7890" y="264160"/>
            <a:ext cx="52025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Dempster-Shafer证据理论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7" name="TextBox 7"/>
          <p:cNvSpPr txBox="1"/>
          <p:nvPr>
            <p:custDataLst>
              <p:tags r:id="rId1"/>
            </p:custDataLst>
          </p:nvPr>
        </p:nvSpPr>
        <p:spPr>
          <a:xfrm>
            <a:off x="1190625" y="1209040"/>
            <a:ext cx="9992360" cy="333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识别框架：非空有限集合，表示所有可能的假设或命题的集合，用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⊝</a:t>
            </a:r>
            <a:r>
              <a:rPr lang="zh-CN" altLang="en-US" sz="2400" dirty="0"/>
              <a:t>表示。</a:t>
            </a:r>
          </a:p>
          <a:p>
            <a:pPr marL="342900" indent="-342900" fontAlgn="auto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质量函数</a:t>
            </a:r>
            <a:r>
              <a:rPr lang="en-US" altLang="zh-CN" sz="2400" dirty="0"/>
              <a:t>m(A)</a:t>
            </a:r>
            <a:r>
              <a:rPr lang="zh-CN" altLang="en-US" sz="2400" dirty="0"/>
              <a:t>：时间可能发生的证据表示，即对这件事分配的信任份额。</a:t>
            </a:r>
          </a:p>
          <a:p>
            <a:pPr marL="342900" indent="-342900" fontAlgn="auto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信度函数（</a:t>
            </a:r>
            <a:r>
              <a:rPr lang="en-US" altLang="zh-CN" sz="2400" dirty="0"/>
              <a:t>bel</a:t>
            </a:r>
            <a:r>
              <a:rPr lang="zh-CN" altLang="en-US" sz="2400" dirty="0"/>
              <a:t>）：</a:t>
            </a:r>
            <a:r>
              <a:rPr lang="zh-CN" altLang="en-US" sz="2400" dirty="0">
                <a:sym typeface="+mn-ea"/>
              </a:rPr>
              <a:t>证据对某个具体事件发生的支持程度</a:t>
            </a:r>
          </a:p>
          <a:p>
            <a:pPr marL="342900" indent="-342900" fontAlgn="auto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ym typeface="+mn-ea"/>
              </a:rPr>
              <a:t>似然函数</a:t>
            </a:r>
            <a:r>
              <a:rPr lang="en-US" altLang="zh-CN" sz="2400" dirty="0">
                <a:sym typeface="+mn-ea"/>
              </a:rPr>
              <a:t>(Pl)</a:t>
            </a:r>
            <a:r>
              <a:rPr lang="zh-CN" altLang="en-US" sz="2400" dirty="0">
                <a:sym typeface="+mn-ea"/>
              </a:rPr>
              <a:t>：反对的程度。</a:t>
            </a:r>
          </a:p>
          <a:p>
            <a:pPr marL="342900" indent="-342900" fontAlgn="auto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ym typeface="+mn-ea"/>
              </a:rPr>
              <a:t>轮廓函数（</a:t>
            </a:r>
            <a:r>
              <a:rPr lang="en-US" altLang="zh-CN" sz="2400" dirty="0">
                <a:sym typeface="+mn-ea"/>
              </a:rPr>
              <a:t>pl</a:t>
            </a:r>
            <a:r>
              <a:rPr lang="zh-CN" altLang="en-US" sz="2400" dirty="0">
                <a:sym typeface="+mn-ea"/>
              </a:rPr>
              <a:t>）</a:t>
            </a:r>
            <a:r>
              <a:rPr lang="en-US" altLang="zh-CN" sz="2400" dirty="0">
                <a:sym typeface="+mn-ea"/>
              </a:rPr>
              <a:t>:</a:t>
            </a:r>
            <a:r>
              <a:rPr lang="zh-CN" altLang="en-US" sz="2400" dirty="0">
                <a:sym typeface="+mn-ea"/>
              </a:rPr>
              <a:t>将每个元素映射到对应的可扩展。</a:t>
            </a:r>
            <a:endParaRPr lang="en-US" altLang="zh-CN" sz="2400" dirty="0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3530" y="2769870"/>
            <a:ext cx="1952625" cy="5467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3675" y="3449320"/>
            <a:ext cx="2364740" cy="5073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0435" y="4469130"/>
            <a:ext cx="2887980" cy="49911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90625" y="4965065"/>
            <a:ext cx="60960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Dempster规则：使用正交和聚合独立证据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rcRect r="44363" b="-7123"/>
          <a:stretch>
            <a:fillRect/>
          </a:stretch>
        </p:blipFill>
        <p:spPr>
          <a:xfrm>
            <a:off x="1494155" y="5425440"/>
            <a:ext cx="3740785" cy="6877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4940" y="5425440"/>
            <a:ext cx="2279650" cy="6324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8415" y="5453380"/>
            <a:ext cx="3674110" cy="625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19DEC-2989-771C-BCDB-87C48A72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E1518A7-9CA4-0D01-C07E-603B0C401881}"/>
              </a:ext>
            </a:extLst>
          </p:cNvPr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8D98D41-F558-ADB2-73CE-2141CA9DB660}"/>
              </a:ext>
            </a:extLst>
          </p:cNvPr>
          <p:cNvSpPr txBox="1"/>
          <p:nvPr/>
        </p:nvSpPr>
        <p:spPr>
          <a:xfrm>
            <a:off x="2167890" y="264160"/>
            <a:ext cx="52025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Dempster-Shafer证据理论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C4F00B-9F18-F470-D0D7-E7D1A3AD4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552D1B5-073C-D234-2F1E-D04208A37F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2DFEA8F-ADDA-8B3D-475B-13E44E4E6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09" y="1988957"/>
            <a:ext cx="10833781" cy="31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4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7890" y="264160"/>
            <a:ext cx="52025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Dempster-Shafer证据理论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7" name="TextBox 7"/>
          <p:cNvSpPr txBox="1"/>
          <p:nvPr>
            <p:custDataLst>
              <p:tags r:id="rId1"/>
            </p:custDataLst>
          </p:nvPr>
        </p:nvSpPr>
        <p:spPr>
          <a:xfrm>
            <a:off x="1190625" y="1209040"/>
            <a:ext cx="9992360" cy="2143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ym typeface="+mn-ea"/>
              </a:rPr>
              <a:t>例：框架Θ包含两个元素：{患病, 不患病}</a:t>
            </a:r>
          </a:p>
          <a:p>
            <a:pPr indent="0" fontAlgn="auto"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ym typeface="+mn-ea"/>
              </a:rPr>
              <a:t>证据源1（如一个医生的诊断）给出了以下基本概率分配：m1({患病}) = 0.6，m1({不患病}) = 0.2，m1({患病, 不患病}) = 0.2。</a:t>
            </a:r>
          </a:p>
          <a:p>
            <a:pPr indent="0" fontAlgn="auto"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ym typeface="+mn-ea"/>
              </a:rPr>
              <a:t>证据源</a:t>
            </a:r>
            <a:r>
              <a:rPr lang="en-US" altLang="zh-CN" sz="2000" dirty="0">
                <a:sym typeface="+mn-ea"/>
              </a:rPr>
              <a:t>2</a:t>
            </a:r>
            <a:r>
              <a:rPr lang="zh-CN" altLang="en-US" sz="2000" dirty="0">
                <a:sym typeface="+mn-ea"/>
              </a:rPr>
              <a:t>（如一个实验室检验结果）给出了以下基本概率分配：m2({患病}) = 0.7，m2({不患病}) = 0.1，m2({患病, 不患病}) = 0.2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82040" y="35134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，首先计算冲突系数K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540760" y="3482340"/>
            <a:ext cx="7115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K=m1</a:t>
            </a:r>
            <a:r>
              <a:rPr lang="zh-CN" altLang="en-US"/>
              <a:t>（患病）</a:t>
            </a:r>
            <a:r>
              <a:rPr lang="en-US" altLang="zh-CN"/>
              <a:t>*</a:t>
            </a:r>
            <a:r>
              <a:rPr lang="en-US" altLang="zh-CN">
                <a:sym typeface="+mn-ea"/>
              </a:rPr>
              <a:t>m2</a:t>
            </a:r>
            <a:r>
              <a:rPr lang="zh-CN" altLang="en-US">
                <a:sym typeface="+mn-ea"/>
              </a:rPr>
              <a:t>（不患病）</a:t>
            </a:r>
            <a:r>
              <a:rPr lang="en-US" altLang="zh-CN">
                <a:sym typeface="+mn-ea"/>
              </a:rPr>
              <a:t>+m1</a:t>
            </a:r>
            <a:r>
              <a:rPr lang="zh-CN" altLang="en-US">
                <a:sym typeface="+mn-ea"/>
              </a:rPr>
              <a:t>（患病）</a:t>
            </a:r>
            <a:r>
              <a:rPr lang="en-US" altLang="zh-CN">
                <a:sym typeface="+mn-ea"/>
              </a:rPr>
              <a:t>*m2</a:t>
            </a:r>
            <a:r>
              <a:rPr lang="zh-CN" altLang="en-US">
                <a:sym typeface="+mn-ea"/>
              </a:rPr>
              <a:t>（不患病）</a:t>
            </a:r>
            <a:r>
              <a:rPr lang="en-US" altLang="zh-CN">
                <a:sym typeface="+mn-ea"/>
              </a:rPr>
              <a:t>=0.20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82040" y="4042728"/>
            <a:ext cx="5080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l"/>
            <a:r>
              <a:rPr lang="en-US" altLang="zh-CN" b="0" i="0">
                <a:solidFill>
                  <a:srgbClr val="4D4D4D"/>
                </a:solidFill>
                <a:latin typeface="+mn-ea"/>
                <a:cs typeface="+mn-ea"/>
              </a:rPr>
              <a:t>2</a:t>
            </a:r>
            <a:r>
              <a:rPr lang="zh-CN" altLang="en-US" b="0" i="0">
                <a:solidFill>
                  <a:srgbClr val="4D4D4D"/>
                </a:solidFill>
                <a:latin typeface="+mn-ea"/>
                <a:cs typeface="+mn-ea"/>
              </a:rPr>
              <a:t>，计算合并后的基本概率分配</a:t>
            </a:r>
          </a:p>
        </p:txBody>
      </p:sp>
      <p:graphicFrame>
        <p:nvGraphicFramePr>
          <p:cNvPr id="19" name="对象 1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96048" y="4372928"/>
          <a:ext cx="9768205" cy="56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6819900" imgH="393700" progId="Equation.KSEE3">
                  <p:embed/>
                </p:oleObj>
              </mc:Choice>
              <mc:Fallback>
                <p:oleObj r:id="rId6" imgW="6819900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96048" y="4372928"/>
                        <a:ext cx="9768205" cy="56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93128" y="4937443"/>
          <a:ext cx="10878185" cy="56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7594600" imgH="393700" progId="Equation.KSEE3">
                  <p:embed/>
                </p:oleObj>
              </mc:Choice>
              <mc:Fallback>
                <p:oleObj r:id="rId8" imgW="7594600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93128" y="4937443"/>
                        <a:ext cx="10878185" cy="56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96366" y="5538153"/>
          <a:ext cx="6494780" cy="56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4533900" imgH="393700" progId="Equation.KSEE3">
                  <p:embed/>
                </p:oleObj>
              </mc:Choice>
              <mc:Fallback>
                <p:oleObj r:id="rId10" imgW="4533900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96366" y="5538153"/>
                        <a:ext cx="6494780" cy="56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/>
          <p:cNvSpPr/>
          <p:nvPr/>
        </p:nvSpPr>
        <p:spPr>
          <a:xfrm>
            <a:off x="699770" y="3353435"/>
            <a:ext cx="11180445" cy="3434080"/>
          </a:xfrm>
          <a:prstGeom prst="rect">
            <a:avLst/>
          </a:prstGeom>
          <a:noFill/>
          <a:ln>
            <a:solidFill>
              <a:srgbClr val="1F4E7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7890" y="264160"/>
            <a:ext cx="52025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Dempster-Shafer证据理论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7" name="TextBox 7"/>
          <p:cNvSpPr txBox="1"/>
          <p:nvPr>
            <p:custDataLst>
              <p:tags r:id="rId1"/>
            </p:custDataLst>
          </p:nvPr>
        </p:nvSpPr>
        <p:spPr>
          <a:xfrm>
            <a:off x="1190625" y="1209040"/>
            <a:ext cx="9992360" cy="2143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ym typeface="+mn-ea"/>
              </a:rPr>
              <a:t>例：框架Θ包含两个元素：{患病, 不患病}</a:t>
            </a:r>
          </a:p>
          <a:p>
            <a:pPr indent="0" fontAlgn="auto"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ym typeface="+mn-ea"/>
              </a:rPr>
              <a:t>证据源1（如一个医生的诊断）给出了以下基本概率分配：m1({患病}) = 0.6，m1({不患病}) = 0.2，m1({患病, 不患病}) = 0.2。</a:t>
            </a:r>
          </a:p>
          <a:p>
            <a:pPr indent="0" fontAlgn="auto"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ym typeface="+mn-ea"/>
              </a:rPr>
              <a:t>证据源</a:t>
            </a:r>
            <a:r>
              <a:rPr lang="en-US" altLang="zh-CN" sz="2000" dirty="0">
                <a:sym typeface="+mn-ea"/>
              </a:rPr>
              <a:t>2</a:t>
            </a:r>
            <a:r>
              <a:rPr lang="zh-CN" altLang="en-US" sz="2000" dirty="0">
                <a:sym typeface="+mn-ea"/>
              </a:rPr>
              <a:t>（如一个实验室检验结果）给出了以下基本概率分配：m2({患病}) = 0.7，m2({不患病}) = 0.1，m2({患病, 不患病}) = 0.2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90625" y="3554730"/>
            <a:ext cx="7647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</a:t>
            </a:r>
            <a:r>
              <a:rPr lang="zh-CN" altLang="en-US"/>
              <a:t>，由合并的结果可以计算出信度函数</a:t>
            </a:r>
            <a:r>
              <a:rPr lang="en-US" altLang="zh-CN"/>
              <a:t>bel</a:t>
            </a:r>
            <a:r>
              <a:rPr lang="zh-CN" altLang="en-US"/>
              <a:t>和似然函数</a:t>
            </a:r>
            <a:r>
              <a:rPr lang="en-US" altLang="zh-CN"/>
              <a:t>Pl</a:t>
            </a:r>
            <a:r>
              <a:rPr lang="zh-CN" altLang="en-US"/>
              <a:t>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493520" y="40506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ym typeface="+mn-ea"/>
              </a:rPr>
              <a:t>信度函数</a:t>
            </a:r>
            <a:r>
              <a:rPr lang="en-US" altLang="zh-CN" dirty="0">
                <a:sym typeface="+mn-ea"/>
              </a:rPr>
              <a:t>bel{</a:t>
            </a:r>
            <a:r>
              <a:rPr lang="zh-CN" altLang="en-US" dirty="0">
                <a:sym typeface="+mn-ea"/>
              </a:rPr>
              <a:t>患病</a:t>
            </a:r>
            <a:r>
              <a:rPr lang="en-US" altLang="zh-CN" dirty="0">
                <a:sym typeface="+mn-ea"/>
              </a:rPr>
              <a:t>}=m(</a:t>
            </a:r>
            <a:r>
              <a:rPr lang="zh-CN" altLang="en-US" dirty="0">
                <a:sym typeface="+mn-ea"/>
              </a:rPr>
              <a:t>患病</a:t>
            </a:r>
            <a:r>
              <a:rPr lang="en-US" altLang="zh-CN" dirty="0">
                <a:sym typeface="+mn-ea"/>
              </a:rPr>
              <a:t>)=0.85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493520" y="45466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ym typeface="+mn-ea"/>
              </a:rPr>
              <a:t>信度函数</a:t>
            </a:r>
            <a:r>
              <a:rPr lang="en-US" altLang="zh-CN" dirty="0">
                <a:sym typeface="+mn-ea"/>
              </a:rPr>
              <a:t>bel{</a:t>
            </a:r>
            <a:r>
              <a:rPr lang="zh-CN" altLang="en-US" dirty="0">
                <a:sym typeface="+mn-ea"/>
              </a:rPr>
              <a:t>不患病</a:t>
            </a:r>
            <a:r>
              <a:rPr lang="en-US" altLang="zh-CN" dirty="0">
                <a:sym typeface="+mn-ea"/>
              </a:rPr>
              <a:t>}= m(</a:t>
            </a:r>
            <a:r>
              <a:rPr lang="zh-CN" altLang="en-US" dirty="0">
                <a:sym typeface="+mn-ea"/>
              </a:rPr>
              <a:t>不患病</a:t>
            </a:r>
            <a:r>
              <a:rPr lang="en-US" altLang="zh-CN" dirty="0">
                <a:sym typeface="+mn-ea"/>
              </a:rPr>
              <a:t>)= 0.10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493520" y="50165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似然函数</a:t>
            </a:r>
            <a:r>
              <a:rPr lang="en-US" altLang="zh-CN">
                <a:sym typeface="+mn-ea"/>
              </a:rPr>
              <a:t>Pl{</a:t>
            </a:r>
            <a:r>
              <a:rPr lang="zh-CN" altLang="en-US">
                <a:sym typeface="+mn-ea"/>
              </a:rPr>
              <a:t>患病</a:t>
            </a:r>
            <a:r>
              <a:rPr lang="en-US" altLang="zh-CN">
                <a:sym typeface="+mn-ea"/>
              </a:rPr>
              <a:t>}=1-</a:t>
            </a:r>
            <a:r>
              <a:rPr lang="zh-CN" altLang="en-US">
                <a:sym typeface="+mn-ea"/>
              </a:rPr>
              <a:t>信度函数</a:t>
            </a:r>
            <a:r>
              <a:rPr lang="en-US" altLang="zh-CN">
                <a:sym typeface="+mn-ea"/>
              </a:rPr>
              <a:t>bel{</a:t>
            </a:r>
            <a:r>
              <a:rPr lang="zh-CN" altLang="en-US">
                <a:sym typeface="+mn-ea"/>
              </a:rPr>
              <a:t>不患病</a:t>
            </a:r>
            <a:r>
              <a:rPr lang="en-US" altLang="zh-CN">
                <a:sym typeface="+mn-ea"/>
              </a:rPr>
              <a:t>}=0.90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493520" y="553847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似然函数</a:t>
            </a:r>
            <a:r>
              <a:rPr lang="en-US" altLang="zh-CN">
                <a:sym typeface="+mn-ea"/>
              </a:rPr>
              <a:t>Pl{</a:t>
            </a:r>
            <a:r>
              <a:rPr lang="zh-CN" altLang="en-US">
                <a:sym typeface="+mn-ea"/>
              </a:rPr>
              <a:t>不患病</a:t>
            </a:r>
            <a:r>
              <a:rPr lang="en-US" altLang="zh-CN">
                <a:sym typeface="+mn-ea"/>
              </a:rPr>
              <a:t>}=1-</a:t>
            </a:r>
            <a:r>
              <a:rPr lang="zh-CN" altLang="en-US">
                <a:sym typeface="+mn-ea"/>
              </a:rPr>
              <a:t>信度函数</a:t>
            </a:r>
            <a:r>
              <a:rPr lang="en-US" altLang="zh-CN">
                <a:sym typeface="+mn-ea"/>
              </a:rPr>
              <a:t>bel{</a:t>
            </a:r>
            <a:r>
              <a:rPr lang="zh-CN" altLang="en-US">
                <a:sym typeface="+mn-ea"/>
              </a:rPr>
              <a:t>患病</a:t>
            </a:r>
            <a:r>
              <a:rPr lang="en-US" altLang="zh-CN">
                <a:sym typeface="+mn-ea"/>
              </a:rPr>
              <a:t>}=0.15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493520" y="5952774"/>
            <a:ext cx="790956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/>
            <a:r>
              <a:rPr lang="zh-CN" altLang="en-US" b="0" i="0">
                <a:solidFill>
                  <a:srgbClr val="4D4D4D"/>
                </a:solidFill>
                <a:latin typeface="+mn-ea"/>
                <a:cs typeface="+mn-ea"/>
              </a:rPr>
              <a:t>病人患病的信度为0.85，似然度为0.90，表明病人患病的可能性较高。</a:t>
            </a:r>
          </a:p>
        </p:txBody>
      </p:sp>
      <p:sp>
        <p:nvSpPr>
          <p:cNvPr id="24" name="矩形 23"/>
          <p:cNvSpPr/>
          <p:nvPr/>
        </p:nvSpPr>
        <p:spPr>
          <a:xfrm>
            <a:off x="699770" y="3353435"/>
            <a:ext cx="11180445" cy="3434080"/>
          </a:xfrm>
          <a:prstGeom prst="rect">
            <a:avLst/>
          </a:prstGeom>
          <a:noFill/>
          <a:ln>
            <a:solidFill>
              <a:srgbClr val="1F4E7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7890" y="264160"/>
            <a:ext cx="52025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证据可靠性模型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7" name="TextBox 7"/>
          <p:cNvSpPr txBox="1"/>
          <p:nvPr>
            <p:custDataLst>
              <p:tags r:id="rId1"/>
            </p:custDataLst>
          </p:nvPr>
        </p:nvSpPr>
        <p:spPr>
          <a:xfrm>
            <a:off x="1190625" y="1209040"/>
            <a:ext cx="9992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ym typeface="+mn-ea"/>
              </a:rPr>
              <a:t>决策：似然性</a:t>
            </a:r>
            <a:r>
              <a:rPr lang="en-US" altLang="zh-CN" sz="2400" dirty="0">
                <a:sym typeface="+mn-ea"/>
              </a:rPr>
              <a:t>-</a:t>
            </a:r>
            <a:r>
              <a:rPr lang="zh-CN" altLang="en-US" sz="2400" dirty="0">
                <a:sym typeface="+mn-ea"/>
              </a:rPr>
              <a:t>概率转换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0482" y="1129187"/>
            <a:ext cx="2471420" cy="6318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91563" y="2150745"/>
            <a:ext cx="86702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  <a:cs typeface="+mn-ea"/>
              </a:rPr>
              <a:t>可靠性：通过质量函数</a:t>
            </a:r>
            <a:r>
              <a:rPr lang="en-US" altLang="zh-CN" sz="2400" dirty="0">
                <a:latin typeface="+mn-ea"/>
                <a:cs typeface="+mn-ea"/>
              </a:rPr>
              <a:t>m</a:t>
            </a:r>
            <a:r>
              <a:rPr lang="zh-CN" altLang="en-US" sz="2400" dirty="0">
                <a:latin typeface="+mn-ea"/>
                <a:cs typeface="+mn-ea"/>
              </a:rPr>
              <a:t>和源质量函数可靠的置信度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β进行折扣操作计算可靠程度：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0785" y="2618105"/>
            <a:ext cx="2761615" cy="6019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698636" y="3571991"/>
            <a:ext cx="1689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空质量函数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086805" y="3541395"/>
            <a:ext cx="1461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可靠性系数</a:t>
            </a:r>
          </a:p>
        </p:txBody>
      </p:sp>
      <p:sp>
        <p:nvSpPr>
          <p:cNvPr id="20" name="TextBox 7"/>
          <p:cNvSpPr txBox="1"/>
          <p:nvPr>
            <p:custDataLst>
              <p:tags r:id="rId2"/>
            </p:custDataLst>
          </p:nvPr>
        </p:nvSpPr>
        <p:spPr>
          <a:xfrm>
            <a:off x="1190625" y="3929380"/>
            <a:ext cx="9992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ym typeface="+mn-ea"/>
              </a:rPr>
              <a:t>上下文折扣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1860" y="4293235"/>
            <a:ext cx="6422390" cy="81978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1860" y="5032375"/>
            <a:ext cx="6452870" cy="497840"/>
          </a:xfrm>
          <a:prstGeom prst="rect">
            <a:avLst/>
          </a:prstGeom>
        </p:spPr>
      </p:pic>
      <p:cxnSp>
        <p:nvCxnSpPr>
          <p:cNvPr id="24" name="直接箭头连接符 23"/>
          <p:cNvCxnSpPr>
            <a:cxnSpLocks/>
            <a:stCxn id="10" idx="0"/>
          </p:cNvCxnSpPr>
          <p:nvPr/>
        </p:nvCxnSpPr>
        <p:spPr>
          <a:xfrm flipV="1">
            <a:off x="5817373" y="3135699"/>
            <a:ext cx="509217" cy="4056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cxnSpLocks/>
          </p:cNvCxnSpPr>
          <p:nvPr/>
        </p:nvCxnSpPr>
        <p:spPr>
          <a:xfrm flipH="1" flipV="1">
            <a:off x="7835113" y="3163569"/>
            <a:ext cx="387350" cy="2914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乘号 13">
            <a:extLst>
              <a:ext uri="{FF2B5EF4-FFF2-40B4-BE49-F238E27FC236}">
                <a16:creationId xmlns:a16="http://schemas.microsoft.com/office/drawing/2014/main" id="{F2C1B147-8C01-150D-ADBB-8475E84BB158}"/>
              </a:ext>
            </a:extLst>
          </p:cNvPr>
          <p:cNvSpPr/>
          <p:nvPr/>
        </p:nvSpPr>
        <p:spPr>
          <a:xfrm>
            <a:off x="7114158" y="4389755"/>
            <a:ext cx="512574" cy="497840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E4NjcwZDJjMzQyNDRkZGU0ZGUyNTQxODU3YTkyNz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1682</Words>
  <Application>Microsoft Office PowerPoint</Application>
  <PresentationFormat>宽屏</PresentationFormat>
  <Paragraphs>136</Paragraphs>
  <Slides>23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微软雅黑</vt:lpstr>
      <vt:lpstr>Arial</vt:lpstr>
      <vt:lpstr>Calibri</vt:lpstr>
      <vt:lpstr>Calibri Light</vt:lpstr>
      <vt:lpstr>Impact</vt:lpstr>
      <vt:lpstr>Wingdings</vt:lpstr>
      <vt:lpstr>Office 主题</vt:lpstr>
      <vt:lpstr>WPS 公式 3.0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演示文稿3</dc:title>
  <dc:creator>LYK</dc:creator>
  <cp:lastModifiedBy>靖 杨</cp:lastModifiedBy>
  <cp:revision>67</cp:revision>
  <dcterms:created xsi:type="dcterms:W3CDTF">2016-04-09T13:02:00Z</dcterms:created>
  <dcterms:modified xsi:type="dcterms:W3CDTF">2024-11-08T03:19:02Z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34961F330F204F538F23F5D1B1D149DE_12</vt:lpwstr>
  </property>
</Properties>
</file>